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sldIdLst>
    <p:sldId id="256" r:id="rId2"/>
    <p:sldId id="258" r:id="rId3"/>
    <p:sldId id="259" r:id="rId4"/>
    <p:sldId id="260" r:id="rId5"/>
    <p:sldId id="261" r:id="rId6"/>
    <p:sldId id="257" r:id="rId7"/>
    <p:sldId id="263" r:id="rId8"/>
    <p:sldId id="262" r:id="rId9"/>
    <p:sldId id="264" r:id="rId10"/>
    <p:sldId id="266" r:id="rId11"/>
    <p:sldId id="265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60"/>
    <p:restoredTop sz="94668"/>
  </p:normalViewPr>
  <p:slideViewPr>
    <p:cSldViewPr snapToGrid="0">
      <p:cViewPr varScale="1">
        <p:scale>
          <a:sx n="118" d="100"/>
          <a:sy n="118" d="100"/>
        </p:scale>
        <p:origin x="208" y="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30314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9156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5093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5480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9655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8319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12/13/24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4783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12/13/24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257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12/13/24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053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5784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12/13/24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0310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12/13/24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529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7" r:id="rId10"/>
    <p:sldLayoutId id="2147483706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969770" y="5719083"/>
            <a:ext cx="82296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Video 3" descr="Green Lock In A 3D Electronic System">
            <a:extLst>
              <a:ext uri="{FF2B5EF4-FFF2-40B4-BE49-F238E27FC236}">
                <a16:creationId xmlns:a16="http://schemas.microsoft.com/office/drawing/2014/main" id="{042C93AF-3370-BD95-C628-D5D9A6DE06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r="-1" b="233"/>
          <a:stretch/>
        </p:blipFill>
        <p:spPr>
          <a:xfrm>
            <a:off x="-25727" y="1"/>
            <a:ext cx="12220593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48C0ED-EDEA-2A86-004F-E069ECCF1C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5674" y="5345656"/>
            <a:ext cx="4546643" cy="746854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FPGA lock system </a:t>
            </a:r>
          </a:p>
        </p:txBody>
      </p:sp>
    </p:spTree>
    <p:extLst>
      <p:ext uri="{BB962C8B-B14F-4D97-AF65-F5344CB8AC3E}">
        <p14:creationId xmlns:p14="http://schemas.microsoft.com/office/powerpoint/2010/main" val="22205446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screenshot of a computer&#10;&#10;Description automatically generated">
            <a:extLst>
              <a:ext uri="{FF2B5EF4-FFF2-40B4-BE49-F238E27FC236}">
                <a16:creationId xmlns:a16="http://schemas.microsoft.com/office/drawing/2014/main" id="{29785C92-0591-5DC5-1086-E486113F53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</p:spPr>
      </p:pic>
    </p:spTree>
    <p:extLst>
      <p:ext uri="{BB962C8B-B14F-4D97-AF65-F5344CB8AC3E}">
        <p14:creationId xmlns:p14="http://schemas.microsoft.com/office/powerpoint/2010/main" val="1112871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697AE-622D-897B-FC4B-B7F25ACF3A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4669" y="3200400"/>
            <a:ext cx="7382661" cy="882396"/>
          </a:xfrm>
        </p:spPr>
        <p:txBody>
          <a:bodyPr/>
          <a:lstStyle/>
          <a:p>
            <a:r>
              <a:rPr lang="en-US" dirty="0"/>
              <a:t>Appendix codes references</a:t>
            </a:r>
          </a:p>
        </p:txBody>
      </p:sp>
    </p:spTree>
    <p:extLst>
      <p:ext uri="{BB962C8B-B14F-4D97-AF65-F5344CB8AC3E}">
        <p14:creationId xmlns:p14="http://schemas.microsoft.com/office/powerpoint/2010/main" val="2067375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6D280D-925C-CE5B-FF48-770D5DC4A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Content Placeholder 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76BBE6C-9933-311F-6C04-B4D34C094E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</p:spPr>
      </p:pic>
    </p:spTree>
    <p:extLst>
      <p:ext uri="{BB962C8B-B14F-4D97-AF65-F5344CB8AC3E}">
        <p14:creationId xmlns:p14="http://schemas.microsoft.com/office/powerpoint/2010/main" val="3387891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0B4337-F599-C4D0-FAB5-1DF7BD9346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4EFBE08-9DFF-C63F-B21B-15C370C7D9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</p:spPr>
      </p:pic>
    </p:spTree>
    <p:extLst>
      <p:ext uri="{BB962C8B-B14F-4D97-AF65-F5344CB8AC3E}">
        <p14:creationId xmlns:p14="http://schemas.microsoft.com/office/powerpoint/2010/main" val="25212380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D2717-E70D-FCB0-116D-09289FF446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9C0B6BBB-EDBD-149B-0944-CBED57A5D5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</p:spPr>
      </p:pic>
    </p:spTree>
    <p:extLst>
      <p:ext uri="{BB962C8B-B14F-4D97-AF65-F5344CB8AC3E}">
        <p14:creationId xmlns:p14="http://schemas.microsoft.com/office/powerpoint/2010/main" val="3110338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50681F70-58A5-ED85-9869-7278497AC5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4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B89084-DE95-F33F-C14D-85D3827E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splay&#10;&#10;Description automatically generated">
            <a:extLst>
              <a:ext uri="{FF2B5EF4-FFF2-40B4-BE49-F238E27FC236}">
                <a16:creationId xmlns:a16="http://schemas.microsoft.com/office/drawing/2014/main" id="{9AF78CBD-E98B-E139-D990-7B7D4AE7B3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94187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7C450-674F-1E7F-222F-3A7A1ECD5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diagram&#10;&#10;Description automatically generated">
            <a:extLst>
              <a:ext uri="{FF2B5EF4-FFF2-40B4-BE49-F238E27FC236}">
                <a16:creationId xmlns:a16="http://schemas.microsoft.com/office/drawing/2014/main" id="{C78826FA-AA7B-AA90-D0D9-E6D6F83467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67807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831D59-F4B1-1C43-683D-ED75CA64B5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891B150-38F9-E841-B13F-AA2C559C00B5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2060"/>
          </a:solidFill>
          <a:ln w="12700" cap="flat" cmpd="sng" algn="ctr">
            <a:solidFill>
              <a:schemeClr val="accent1">
                <a:shade val="50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E1C41561-18C5-B5E4-0A76-0E39A83907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39359"/>
            <a:ext cx="4004441" cy="2257676"/>
          </a:xfrm>
          <a:prstGeom prst="rect">
            <a:avLst/>
          </a:prstGeom>
        </p:spPr>
      </p:pic>
      <p:pic>
        <p:nvPicPr>
          <p:cNvPr id="6" name="Picture 5" descr="A diagram of a diagram&#10;&#10;Description automatically generated">
            <a:extLst>
              <a:ext uri="{FF2B5EF4-FFF2-40B4-BE49-F238E27FC236}">
                <a16:creationId xmlns:a16="http://schemas.microsoft.com/office/drawing/2014/main" id="{BD1AFC96-774F-B32C-2629-A4A272B25E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3779" y="439358"/>
            <a:ext cx="4004441" cy="2257677"/>
          </a:xfrm>
          <a:prstGeom prst="rect">
            <a:avLst/>
          </a:prstGeom>
        </p:spPr>
      </p:pic>
      <p:pic>
        <p:nvPicPr>
          <p:cNvPr id="7" name="Picture 6" descr="A diagram of a diagram&#10;&#10;Description automatically generated">
            <a:extLst>
              <a:ext uri="{FF2B5EF4-FFF2-40B4-BE49-F238E27FC236}">
                <a16:creationId xmlns:a16="http://schemas.microsoft.com/office/drawing/2014/main" id="{129F0B1B-96E2-6361-CFD0-E483DFCA8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7557" y="439358"/>
            <a:ext cx="4004443" cy="2257677"/>
          </a:xfrm>
          <a:prstGeom prst="rect">
            <a:avLst/>
          </a:prstGeom>
        </p:spPr>
      </p:pic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9B52FA51-ADB1-A680-D9BC-67FE8450E2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31984"/>
              </p:ext>
            </p:extLst>
          </p:nvPr>
        </p:nvGraphicFramePr>
        <p:xfrm>
          <a:off x="582386" y="3196827"/>
          <a:ext cx="6667499" cy="14351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27493">
                  <a:extLst>
                    <a:ext uri="{9D8B030D-6E8A-4147-A177-3AD203B41FA5}">
                      <a16:colId xmlns:a16="http://schemas.microsoft.com/office/drawing/2014/main" val="759401091"/>
                    </a:ext>
                  </a:extLst>
                </a:gridCol>
                <a:gridCol w="1154051">
                  <a:extLst>
                    <a:ext uri="{9D8B030D-6E8A-4147-A177-3AD203B41FA5}">
                      <a16:colId xmlns:a16="http://schemas.microsoft.com/office/drawing/2014/main" val="3831335905"/>
                    </a:ext>
                  </a:extLst>
                </a:gridCol>
                <a:gridCol w="1001869">
                  <a:extLst>
                    <a:ext uri="{9D8B030D-6E8A-4147-A177-3AD203B41FA5}">
                      <a16:colId xmlns:a16="http://schemas.microsoft.com/office/drawing/2014/main" val="2368424131"/>
                    </a:ext>
                  </a:extLst>
                </a:gridCol>
                <a:gridCol w="1039914">
                  <a:extLst>
                    <a:ext uri="{9D8B030D-6E8A-4147-A177-3AD203B41FA5}">
                      <a16:colId xmlns:a16="http://schemas.microsoft.com/office/drawing/2014/main" val="901231264"/>
                    </a:ext>
                  </a:extLst>
                </a:gridCol>
                <a:gridCol w="979675">
                  <a:extLst>
                    <a:ext uri="{9D8B030D-6E8A-4147-A177-3AD203B41FA5}">
                      <a16:colId xmlns:a16="http://schemas.microsoft.com/office/drawing/2014/main" val="549560761"/>
                    </a:ext>
                  </a:extLst>
                </a:gridCol>
                <a:gridCol w="1664497">
                  <a:extLst>
                    <a:ext uri="{9D8B030D-6E8A-4147-A177-3AD203B41FA5}">
                      <a16:colId xmlns:a16="http://schemas.microsoft.com/office/drawing/2014/main" val="2671450999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Clock Cycle</a:t>
                      </a:r>
                      <a:endParaRPr lang="en-GB" sz="1200" b="1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Raw Input (</a:t>
                      </a:r>
                      <a:r>
                        <a:rPr lang="en-GB" sz="1000" u="none" strike="noStrike">
                          <a:solidFill>
                            <a:srgbClr val="00B0F0"/>
                          </a:solidFill>
                          <a:effectLst/>
                        </a:rPr>
                        <a:t>input</a:t>
                      </a:r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)</a:t>
                      </a:r>
                      <a:endParaRPr lang="en-GB" sz="1200" b="1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solidFill>
                            <a:srgbClr val="00B0F0"/>
                          </a:solidFill>
                          <a:effectLst/>
                        </a:rPr>
                        <a:t>delay1</a:t>
                      </a:r>
                      <a:endParaRPr lang="en-GB" sz="1000" b="1" i="0" u="none" strike="noStrike">
                        <a:solidFill>
                          <a:srgbClr val="00B0F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delay2</a:t>
                      </a:r>
                      <a:endParaRPr lang="en-GB" sz="1000" b="1" i="0" u="none" strike="noStrike" dirty="0">
                        <a:solidFill>
                          <a:srgbClr val="00B0F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000" u="none" strike="noStrike">
                          <a:solidFill>
                            <a:srgbClr val="00B0F0"/>
                          </a:solidFill>
                          <a:effectLst/>
                        </a:rPr>
                        <a:t>delay3</a:t>
                      </a:r>
                      <a:endParaRPr lang="en-GB" sz="1000" b="1" i="0" u="none" strike="noStrike">
                        <a:solidFill>
                          <a:srgbClr val="00B0F0"/>
                        </a:solidFill>
                        <a:effectLst/>
                        <a:latin typeface="Arial Unicode MS" panose="020B0604020202020204" pitchFamily="34" charset="-128"/>
                        <a:ea typeface="Arial Unicode MS" panose="020B0604020202020204" pitchFamily="34" charset="-128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Debounced Output</a:t>
                      </a:r>
                      <a:endParaRPr lang="en-GB" sz="1200" b="1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72171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635976852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2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 (bounce starts)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4265228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3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 (bounce)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9207659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4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 (bounce ends)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9316575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5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 (stable)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0889087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6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>
                          <a:solidFill>
                            <a:srgbClr val="00B0F0"/>
                          </a:solidFill>
                          <a:effectLst/>
                        </a:rPr>
                        <a:t>1</a:t>
                      </a:r>
                      <a:endParaRPr lang="en-GB" sz="1200" b="0" i="0" u="none" strike="noStrike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GB" sz="1200" u="none" strike="noStrike" dirty="0">
                          <a:solidFill>
                            <a:srgbClr val="00B0F0"/>
                          </a:solidFill>
                          <a:effectLst/>
                        </a:rPr>
                        <a:t>0</a:t>
                      </a:r>
                      <a:endParaRPr lang="en-GB" sz="1200" b="0" i="0" u="none" strike="noStrike" dirty="0">
                        <a:solidFill>
                          <a:srgbClr val="00B0F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05837099"/>
                  </a:ext>
                </a:extLst>
              </a:tr>
            </a:tbl>
          </a:graphicData>
        </a:graphic>
      </p:graphicFrame>
      <p:pic>
        <p:nvPicPr>
          <p:cNvPr id="14" name="Content Placeholder 13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C5DA0E52-D0D2-C5E6-55E9-5B8E5D8879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3723664" y="5106970"/>
            <a:ext cx="1798320" cy="1498600"/>
          </a:xfrm>
        </p:spPr>
      </p:pic>
      <p:pic>
        <p:nvPicPr>
          <p:cNvPr id="16" name="Picture 15" descr="A diagram of a circuit&#10;&#10;Description automatically generated">
            <a:extLst>
              <a:ext uri="{FF2B5EF4-FFF2-40B4-BE49-F238E27FC236}">
                <a16:creationId xmlns:a16="http://schemas.microsoft.com/office/drawing/2014/main" id="{807C711F-1361-D49B-56B1-C817C72308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2386" y="5106970"/>
            <a:ext cx="2374900" cy="1498600"/>
          </a:xfrm>
          <a:prstGeom prst="rect">
            <a:avLst/>
          </a:prstGeom>
        </p:spPr>
      </p:pic>
      <p:pic>
        <p:nvPicPr>
          <p:cNvPr id="18" name="Picture 17" descr="A diagram of a flip flop&#10;&#10;Description automatically generated">
            <a:extLst>
              <a:ext uri="{FF2B5EF4-FFF2-40B4-BE49-F238E27FC236}">
                <a16:creationId xmlns:a16="http://schemas.microsoft.com/office/drawing/2014/main" id="{2F81657F-914D-6103-2273-CC25109622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04292" y="5111125"/>
            <a:ext cx="5105400" cy="15113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BA7391B-D072-1003-4AB0-CAB7B692461E}"/>
              </a:ext>
            </a:extLst>
          </p:cNvPr>
          <p:cNvSpPr txBox="1"/>
          <p:nvPr/>
        </p:nvSpPr>
        <p:spPr>
          <a:xfrm>
            <a:off x="7772400" y="3058886"/>
            <a:ext cx="30806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B0F0"/>
                </a:solidFill>
              </a:rPr>
              <a:t>Common shift register types</a:t>
            </a:r>
          </a:p>
          <a:p>
            <a:r>
              <a:rPr lang="en-US" dirty="0">
                <a:solidFill>
                  <a:srgbClr val="00B0F0"/>
                </a:solidFill>
              </a:rPr>
              <a:t>SISO- Serial in Serial out</a:t>
            </a:r>
          </a:p>
          <a:p>
            <a:r>
              <a:rPr lang="en-US" dirty="0">
                <a:solidFill>
                  <a:srgbClr val="00B0F0"/>
                </a:solidFill>
              </a:rPr>
              <a:t>SIPO- Serial in Parallel out</a:t>
            </a:r>
          </a:p>
          <a:p>
            <a:r>
              <a:rPr lang="en-US" dirty="0">
                <a:solidFill>
                  <a:srgbClr val="00B0F0"/>
                </a:solidFill>
              </a:rPr>
              <a:t>PISO- Parallel in serial out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0192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0A9F9B-292E-90D2-AAA9-8C044BA3D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diagram of a computer program&#10;&#10;Description automatically generated">
            <a:extLst>
              <a:ext uri="{FF2B5EF4-FFF2-40B4-BE49-F238E27FC236}">
                <a16:creationId xmlns:a16="http://schemas.microsoft.com/office/drawing/2014/main" id="{6154999F-80FC-4B3A-3D8F-5F7B326F2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1" y="0"/>
            <a:ext cx="12185007" cy="6858000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16C13E0-25E6-D2D6-A8E6-5E4272003CE7}"/>
              </a:ext>
            </a:extLst>
          </p:cNvPr>
          <p:cNvSpPr txBox="1"/>
          <p:nvPr/>
        </p:nvSpPr>
        <p:spPr>
          <a:xfrm>
            <a:off x="10504714" y="87868"/>
            <a:ext cx="1687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2060"/>
                </a:solidFill>
              </a:rPr>
              <a:t>FSM overview</a:t>
            </a:r>
          </a:p>
        </p:txBody>
      </p:sp>
    </p:spTree>
    <p:extLst>
      <p:ext uri="{BB962C8B-B14F-4D97-AF65-F5344CB8AC3E}">
        <p14:creationId xmlns:p14="http://schemas.microsoft.com/office/powerpoint/2010/main" val="3936871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lose-up of a paper&#10;&#10;Description automatically generated">
            <a:extLst>
              <a:ext uri="{FF2B5EF4-FFF2-40B4-BE49-F238E27FC236}">
                <a16:creationId xmlns:a16="http://schemas.microsoft.com/office/drawing/2014/main" id="{39608C43-84CA-8D62-6651-D3D012C18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824" y="1333246"/>
            <a:ext cx="6548024" cy="4191508"/>
          </a:xfrm>
          <a:prstGeom prst="rect">
            <a:avLst/>
          </a:prstGeom>
        </p:spPr>
      </p:pic>
      <p:pic>
        <p:nvPicPr>
          <p:cNvPr id="10" name="Picture 9" descr="A white paper with text and drawings&#10;&#10;Description automatically generated">
            <a:extLst>
              <a:ext uri="{FF2B5EF4-FFF2-40B4-BE49-F238E27FC236}">
                <a16:creationId xmlns:a16="http://schemas.microsoft.com/office/drawing/2014/main" id="{5D81C3F5-66F3-194B-3118-4FBEE07B0F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336" y="1414246"/>
            <a:ext cx="5047488" cy="402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91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9ED76BD-14A7-578C-DFE6-301FD66B9A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22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4868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table with numbers and symbols&#10;&#10;Description automatically generated">
            <a:extLst>
              <a:ext uri="{FF2B5EF4-FFF2-40B4-BE49-F238E27FC236}">
                <a16:creationId xmlns:a16="http://schemas.microsoft.com/office/drawing/2014/main" id="{01B078D1-4E8C-E363-CF6F-2D891BBCF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099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90727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89</Words>
  <Application>Microsoft Macintosh PowerPoint</Application>
  <PresentationFormat>Widescreen</PresentationFormat>
  <Paragraphs>49</Paragraphs>
  <Slides>14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 Unicode MS</vt:lpstr>
      <vt:lpstr>Aptos Narrow</vt:lpstr>
      <vt:lpstr>Arial</vt:lpstr>
      <vt:lpstr>Calisto MT</vt:lpstr>
      <vt:lpstr>Univers Condensed</vt:lpstr>
      <vt:lpstr>ChronicleVTI</vt:lpstr>
      <vt:lpstr>FPGA lock system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Appendix codes references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Htet Aung (Student)</dc:creator>
  <cp:lastModifiedBy>Htet Aung (Student)</cp:lastModifiedBy>
  <cp:revision>8</cp:revision>
  <dcterms:created xsi:type="dcterms:W3CDTF">2024-12-13T13:38:15Z</dcterms:created>
  <dcterms:modified xsi:type="dcterms:W3CDTF">2024-12-13T14:16:23Z</dcterms:modified>
</cp:coreProperties>
</file>